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9" r:id="rId3"/>
    <p:sldId id="260" r:id="rId4"/>
    <p:sldId id="273" r:id="rId5"/>
    <p:sldId id="274" r:id="rId6"/>
    <p:sldId id="266" r:id="rId7"/>
    <p:sldId id="267" r:id="rId8"/>
    <p:sldId id="275" r:id="rId9"/>
    <p:sldId id="282" r:id="rId10"/>
    <p:sldId id="278" r:id="rId11"/>
    <p:sldId id="279" r:id="rId12"/>
    <p:sldId id="280" r:id="rId13"/>
    <p:sldId id="281" r:id="rId14"/>
    <p:sldId id="271" r:id="rId15"/>
    <p:sldId id="272" r:id="rId16"/>
  </p:sldIdLst>
  <p:sldSz cx="18288000" cy="10287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Rockwell" panose="02060603020205020403" pitchFamily="18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3524"/>
    <a:srgbClr val="84B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30" d="100"/>
          <a:sy n="30" d="100"/>
        </p:scale>
        <p:origin x="1378" y="110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65031" y="0"/>
            <a:ext cx="7780338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46906" y="5741376"/>
            <a:ext cx="4317957" cy="188191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685801" y="2781300"/>
            <a:ext cx="8040168" cy="23703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216"/>
              </a:lnSpc>
            </a:pPr>
            <a:r>
              <a:rPr lang="en-US" sz="8800" dirty="0">
                <a:solidFill>
                  <a:srgbClr val="84BD00"/>
                </a:solidFill>
                <a:latin typeface="Rockwell" panose="02060603020205020403" pitchFamily="18" charset="0"/>
              </a:rPr>
              <a:t>Global Farmer Experience</a:t>
            </a:r>
          </a:p>
        </p:txBody>
      </p:sp>
      <p:pic>
        <p:nvPicPr>
          <p:cNvPr id="5" name="Google Shape;86;p1">
            <a:extLst>
              <a:ext uri="{FF2B5EF4-FFF2-40B4-BE49-F238E27FC236}">
                <a16:creationId xmlns:a16="http://schemas.microsoft.com/office/drawing/2014/main" id="{F5920506-C042-4419-AE08-D52960FF08DD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5414" y="0"/>
            <a:ext cx="7866786" cy="10401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39833" y="309224"/>
            <a:ext cx="10827133" cy="8716051"/>
          </a:xfrm>
          <a:prstGeom prst="rect">
            <a:avLst/>
          </a:prstGeom>
        </p:spPr>
      </p:pic>
      <p:pic>
        <p:nvPicPr>
          <p:cNvPr id="6" name="Google Shape;149;p10">
            <a:extLst>
              <a:ext uri="{FF2B5EF4-FFF2-40B4-BE49-F238E27FC236}">
                <a16:creationId xmlns:a16="http://schemas.microsoft.com/office/drawing/2014/main" id="{8D24F15E-87A5-434E-A143-0954DCBD96AF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43001" y="-184048"/>
            <a:ext cx="14782801" cy="1061832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AutoShape 2">
            <a:extLst>
              <a:ext uri="{FF2B5EF4-FFF2-40B4-BE49-F238E27FC236}">
                <a16:creationId xmlns:a16="http://schemas.microsoft.com/office/drawing/2014/main" id="{8F1EBA64-1F85-441B-84E2-B5A777BB769E}"/>
              </a:ext>
            </a:extLst>
          </p:cNvPr>
          <p:cNvSpPr/>
          <p:nvPr/>
        </p:nvSpPr>
        <p:spPr>
          <a:xfrm>
            <a:off x="14141126" y="2990135"/>
            <a:ext cx="4146874" cy="4306730"/>
          </a:xfrm>
          <a:prstGeom prst="rect">
            <a:avLst/>
          </a:prstGeom>
          <a:solidFill>
            <a:srgbClr val="84BD00"/>
          </a:solidFill>
        </p:spPr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6C0F2D76-C29D-4EA7-B13D-E850BAA133D7}"/>
              </a:ext>
            </a:extLst>
          </p:cNvPr>
          <p:cNvSpPr txBox="1"/>
          <p:nvPr/>
        </p:nvSpPr>
        <p:spPr>
          <a:xfrm>
            <a:off x="14632105" y="4039768"/>
            <a:ext cx="3164917" cy="22074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b="1" spc="177" dirty="0">
                <a:solidFill>
                  <a:srgbClr val="FFFFFF"/>
                </a:solidFill>
                <a:latin typeface="+mj-lt"/>
              </a:rPr>
              <a:t>The Global Farmer Experience</a:t>
            </a:r>
          </a:p>
        </p:txBody>
      </p:sp>
    </p:spTree>
    <p:extLst>
      <p:ext uri="{BB962C8B-B14F-4D97-AF65-F5344CB8AC3E}">
        <p14:creationId xmlns:p14="http://schemas.microsoft.com/office/powerpoint/2010/main" val="777703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B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3642848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06898-AF09-4CE0-B058-9EA6F9C22B7A}"/>
              </a:ext>
            </a:extLst>
          </p:cNvPr>
          <p:cNvSpPr txBox="1"/>
          <p:nvPr/>
        </p:nvSpPr>
        <p:spPr>
          <a:xfrm>
            <a:off x="304800" y="2558177"/>
            <a:ext cx="13030200" cy="5170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Calibri"/>
                <a:sym typeface="Calibri"/>
              </a:rPr>
              <a:t>American Farmer</a:t>
            </a:r>
            <a:endParaRPr lang="en-US" sz="6600" dirty="0">
              <a:solidFill>
                <a:srgbClr val="4E3524"/>
              </a:solidFill>
              <a:latin typeface="+mj-lt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6600" dirty="0">
              <a:solidFill>
                <a:srgbClr val="4E3524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Calibri"/>
                <a:sym typeface="Calibri"/>
              </a:rPr>
              <a:t>Expert from the Capital</a:t>
            </a:r>
            <a:endParaRPr lang="en-US" sz="6600" dirty="0">
              <a:solidFill>
                <a:srgbClr val="4E3524"/>
              </a:solidFill>
              <a:latin typeface="+mj-lt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6600" dirty="0">
              <a:solidFill>
                <a:srgbClr val="4E3524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Calibri"/>
                <a:sym typeface="Calibri"/>
              </a:rPr>
              <a:t>Local Person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ED58744F-71AF-4011-B402-25604FF146FF}"/>
              </a:ext>
            </a:extLst>
          </p:cNvPr>
          <p:cNvSpPr txBox="1"/>
          <p:nvPr/>
        </p:nvSpPr>
        <p:spPr>
          <a:xfrm>
            <a:off x="14554200" y="4767690"/>
            <a:ext cx="3351095" cy="781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6600" b="1" spc="177" dirty="0">
                <a:solidFill>
                  <a:srgbClr val="FFFFFF"/>
                </a:solidFill>
                <a:latin typeface="+mj-lt"/>
              </a:rPr>
              <a:t>Choice 3</a:t>
            </a:r>
          </a:p>
        </p:txBody>
      </p:sp>
    </p:spTree>
    <p:extLst>
      <p:ext uri="{BB962C8B-B14F-4D97-AF65-F5344CB8AC3E}">
        <p14:creationId xmlns:p14="http://schemas.microsoft.com/office/powerpoint/2010/main" val="3387312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39833" y="309224"/>
            <a:ext cx="10827133" cy="8716051"/>
          </a:xfrm>
          <a:prstGeom prst="rect">
            <a:avLst/>
          </a:prstGeom>
        </p:spPr>
      </p:pic>
      <p:pic>
        <p:nvPicPr>
          <p:cNvPr id="8" name="Google Shape;163;p14">
            <a:extLst>
              <a:ext uri="{FF2B5EF4-FFF2-40B4-BE49-F238E27FC236}">
                <a16:creationId xmlns:a16="http://schemas.microsoft.com/office/drawing/2014/main" id="{B6E89E60-5E75-4850-9E43-DBF2057D5032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22357" y="-361952"/>
            <a:ext cx="14162157" cy="1091565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AutoShape 2">
            <a:extLst>
              <a:ext uri="{FF2B5EF4-FFF2-40B4-BE49-F238E27FC236}">
                <a16:creationId xmlns:a16="http://schemas.microsoft.com/office/drawing/2014/main" id="{BFD5E307-4EF8-4722-A78B-0EEE10F114B0}"/>
              </a:ext>
            </a:extLst>
          </p:cNvPr>
          <p:cNvSpPr/>
          <p:nvPr/>
        </p:nvSpPr>
        <p:spPr>
          <a:xfrm>
            <a:off x="14141126" y="2990135"/>
            <a:ext cx="4146874" cy="4306730"/>
          </a:xfrm>
          <a:prstGeom prst="rect">
            <a:avLst/>
          </a:prstGeom>
          <a:solidFill>
            <a:srgbClr val="84BD00"/>
          </a:solidFill>
        </p:spPr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DFA57A9C-3EF2-498D-802E-D08840310B7B}"/>
              </a:ext>
            </a:extLst>
          </p:cNvPr>
          <p:cNvSpPr txBox="1"/>
          <p:nvPr/>
        </p:nvSpPr>
        <p:spPr>
          <a:xfrm>
            <a:off x="14632105" y="4039768"/>
            <a:ext cx="3164917" cy="22074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b="1" spc="177" dirty="0">
                <a:solidFill>
                  <a:srgbClr val="FFFFFF"/>
                </a:solidFill>
                <a:latin typeface="+mj-lt"/>
              </a:rPr>
              <a:t>The Global Farmer Experience</a:t>
            </a:r>
          </a:p>
        </p:txBody>
      </p:sp>
    </p:spTree>
    <p:extLst>
      <p:ext uri="{BB962C8B-B14F-4D97-AF65-F5344CB8AC3E}">
        <p14:creationId xmlns:p14="http://schemas.microsoft.com/office/powerpoint/2010/main" val="39909088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B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3642848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06898-AF09-4CE0-B058-9EA6F9C22B7A}"/>
              </a:ext>
            </a:extLst>
          </p:cNvPr>
          <p:cNvSpPr txBox="1"/>
          <p:nvPr/>
        </p:nvSpPr>
        <p:spPr>
          <a:xfrm>
            <a:off x="304800" y="2558177"/>
            <a:ext cx="130302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Calibri"/>
                <a:sym typeface="Calibri"/>
              </a:rPr>
              <a:t>Start a company</a:t>
            </a:r>
            <a:endParaRPr lang="en-US" sz="6600" dirty="0">
              <a:solidFill>
                <a:srgbClr val="4E3524"/>
              </a:solidFill>
              <a:latin typeface="+mj-lt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6600" dirty="0">
              <a:solidFill>
                <a:srgbClr val="4E3524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Calibri"/>
                <a:sym typeface="Calibri"/>
              </a:rPr>
              <a:t>Grain Storage</a:t>
            </a:r>
            <a:endParaRPr lang="en-US" sz="6600" dirty="0">
              <a:solidFill>
                <a:srgbClr val="4E3524"/>
              </a:solidFill>
              <a:latin typeface="+mj-lt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6600" dirty="0">
              <a:solidFill>
                <a:srgbClr val="4E3524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Calibri"/>
                <a:sym typeface="Calibri"/>
              </a:rPr>
              <a:t>Sell to Local Markets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8272307A-2E20-4700-9F61-3A57F18D4549}"/>
              </a:ext>
            </a:extLst>
          </p:cNvPr>
          <p:cNvSpPr txBox="1"/>
          <p:nvPr/>
        </p:nvSpPr>
        <p:spPr>
          <a:xfrm>
            <a:off x="14632105" y="4752848"/>
            <a:ext cx="3351095" cy="781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6600" b="1" spc="177" dirty="0">
                <a:solidFill>
                  <a:srgbClr val="FFFFFF"/>
                </a:solidFill>
                <a:latin typeface="+mj-lt"/>
              </a:rPr>
              <a:t>Choice 4</a:t>
            </a:r>
          </a:p>
        </p:txBody>
      </p:sp>
    </p:spTree>
    <p:extLst>
      <p:ext uri="{BB962C8B-B14F-4D97-AF65-F5344CB8AC3E}">
        <p14:creationId xmlns:p14="http://schemas.microsoft.com/office/powerpoint/2010/main" val="3900019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44000" y="0"/>
            <a:ext cx="9144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381000" y="3020433"/>
            <a:ext cx="10568314" cy="4246135"/>
            <a:chOff x="0" y="0"/>
            <a:chExt cx="14091085" cy="5661513"/>
          </a:xfrm>
        </p:grpSpPr>
        <p:sp>
          <p:nvSpPr>
            <p:cNvPr id="4" name="AutoShape 4"/>
            <p:cNvSpPr/>
            <p:nvPr/>
          </p:nvSpPr>
          <p:spPr>
            <a:xfrm>
              <a:off x="0" y="0"/>
              <a:ext cx="14091085" cy="5661513"/>
            </a:xfrm>
            <a:prstGeom prst="rect">
              <a:avLst/>
            </a:prstGeom>
            <a:solidFill>
              <a:srgbClr val="84BD00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674207" y="951791"/>
              <a:ext cx="12742670" cy="38045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409"/>
                </a:lnSpc>
              </a:pPr>
              <a:r>
                <a:rPr lang="en-US" sz="8000" spc="117" dirty="0">
                  <a:solidFill>
                    <a:srgbClr val="FFFFFF"/>
                  </a:solidFill>
                  <a:latin typeface="+mj-lt"/>
                </a:rPr>
                <a:t>Ending hunger begins with empowering the excluded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028700" y="7737043"/>
            <a:ext cx="7831287" cy="4374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961"/>
              </a:lnSpc>
            </a:pPr>
            <a:r>
              <a:rPr lang="en-US" sz="4400" dirty="0">
                <a:solidFill>
                  <a:srgbClr val="4E3524"/>
                </a:solidFill>
                <a:latin typeface="+mj-lt"/>
              </a:rPr>
              <a:t>-Ceres2030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426677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7181202" y="2851138"/>
            <a:ext cx="10440048" cy="5028872"/>
            <a:chOff x="0" y="190500"/>
            <a:chExt cx="13920063" cy="6705164"/>
          </a:xfrm>
        </p:grpSpPr>
        <p:sp>
          <p:nvSpPr>
            <p:cNvPr id="4" name="TextBox 4"/>
            <p:cNvSpPr txBox="1"/>
            <p:nvPr/>
          </p:nvSpPr>
          <p:spPr>
            <a:xfrm>
              <a:off x="0" y="190500"/>
              <a:ext cx="13920063" cy="44607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640"/>
                </a:lnSpc>
              </a:pPr>
              <a:r>
                <a:rPr lang="en-US" sz="9000" dirty="0">
                  <a:solidFill>
                    <a:srgbClr val="84BD00"/>
                  </a:solidFill>
                  <a:latin typeface="Rockwell" panose="02060603020205020403" pitchFamily="18" charset="0"/>
                </a:rPr>
                <a:t>Interested in making a global impact?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5278982"/>
              <a:ext cx="13920063" cy="16166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512"/>
                </a:lnSpc>
              </a:pPr>
              <a:endParaRPr lang="en-US" sz="3200" dirty="0">
                <a:solidFill>
                  <a:srgbClr val="4E3524"/>
                </a:solidFill>
                <a:latin typeface="+mj-lt"/>
              </a:endParaRPr>
            </a:p>
            <a:p>
              <a:pPr>
                <a:lnSpc>
                  <a:spcPts val="4512"/>
                </a:lnSpc>
              </a:pPr>
              <a:r>
                <a:rPr lang="en-US" sz="6000" dirty="0">
                  <a:solidFill>
                    <a:srgbClr val="4E3524"/>
                  </a:solidFill>
                  <a:latin typeface="+mj-lt"/>
                </a:rPr>
                <a:t>GrowingHopeGlobally.org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93;p2">
            <a:extLst>
              <a:ext uri="{FF2B5EF4-FFF2-40B4-BE49-F238E27FC236}">
                <a16:creationId xmlns:a16="http://schemas.microsoft.com/office/drawing/2014/main" id="{E4115CCA-789B-442B-BC40-5F41059B320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8288" y="-495300"/>
            <a:ext cx="18306288" cy="122041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100;p3">
            <a:extLst>
              <a:ext uri="{FF2B5EF4-FFF2-40B4-BE49-F238E27FC236}">
                <a16:creationId xmlns:a16="http://schemas.microsoft.com/office/drawing/2014/main" id="{F852BAFA-AFA1-4ED4-9103-DFE5B48C94D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1181100"/>
            <a:ext cx="18288000" cy="1219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07;p4">
            <a:extLst>
              <a:ext uri="{FF2B5EF4-FFF2-40B4-BE49-F238E27FC236}">
                <a16:creationId xmlns:a16="http://schemas.microsoft.com/office/drawing/2014/main" id="{17C76361-83C6-46CC-BE57-06D3D09FCDA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8288000" cy="1219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4891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14;p5">
            <a:extLst>
              <a:ext uri="{FF2B5EF4-FFF2-40B4-BE49-F238E27FC236}">
                <a16:creationId xmlns:a16="http://schemas.microsoft.com/office/drawing/2014/main" id="{2695196B-2162-4B82-A62C-19B34C66720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228600" y="-1104900"/>
            <a:ext cx="18516600" cy="12344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7703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4141126" y="2990135"/>
            <a:ext cx="4146874" cy="4306730"/>
          </a:xfrm>
          <a:prstGeom prst="rect">
            <a:avLst/>
          </a:prstGeom>
          <a:solidFill>
            <a:srgbClr val="84BD00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39833" y="309224"/>
            <a:ext cx="10827133" cy="8716051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4632105" y="4039544"/>
            <a:ext cx="3164917" cy="22079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b="1" spc="177" dirty="0">
                <a:solidFill>
                  <a:srgbClr val="FFFFFF"/>
                </a:solidFill>
                <a:latin typeface="+mj-lt"/>
              </a:rPr>
              <a:t>The Global Farmer Experience</a:t>
            </a:r>
          </a:p>
        </p:txBody>
      </p:sp>
      <p:pic>
        <p:nvPicPr>
          <p:cNvPr id="6" name="Google Shape;121;p6">
            <a:extLst>
              <a:ext uri="{FF2B5EF4-FFF2-40B4-BE49-F238E27FC236}">
                <a16:creationId xmlns:a16="http://schemas.microsoft.com/office/drawing/2014/main" id="{994ACDCA-3F1C-45BC-B7FC-CC138ED2BF14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61" r="-1"/>
          <a:stretch/>
        </p:blipFill>
        <p:spPr>
          <a:xfrm>
            <a:off x="0" y="-114300"/>
            <a:ext cx="13639800" cy="1066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B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3642848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06898-AF09-4CE0-B058-9EA6F9C22B7A}"/>
              </a:ext>
            </a:extLst>
          </p:cNvPr>
          <p:cNvSpPr txBox="1"/>
          <p:nvPr/>
        </p:nvSpPr>
        <p:spPr>
          <a:xfrm>
            <a:off x="306324" y="2558177"/>
            <a:ext cx="130302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Assistant Regular Bold" panose="020B0604020202020204" charset="-79"/>
                <a:sym typeface="Calibri"/>
              </a:rPr>
              <a:t>Corn and beans</a:t>
            </a:r>
            <a:endParaRPr lang="en-US" sz="6600" dirty="0">
              <a:solidFill>
                <a:srgbClr val="4E3524"/>
              </a:solidFill>
              <a:latin typeface="+mj-lt"/>
              <a:cs typeface="Assistant Regular Bold" panose="020B0604020202020204" charset="-79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6600" dirty="0">
              <a:solidFill>
                <a:srgbClr val="4E3524"/>
              </a:solidFill>
              <a:latin typeface="+mj-lt"/>
              <a:ea typeface="Calibri"/>
              <a:cs typeface="Assistant Regular Bold" panose="020B0604020202020204" charset="-79"/>
              <a:sym typeface="Calibri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Assistant Regular Bold" panose="020B0604020202020204" charset="-79"/>
                <a:sym typeface="Calibri"/>
              </a:rPr>
              <a:t>Export crop</a:t>
            </a:r>
            <a:endParaRPr lang="en-US" sz="6600" dirty="0">
              <a:solidFill>
                <a:srgbClr val="4E3524"/>
              </a:solidFill>
              <a:latin typeface="+mj-lt"/>
              <a:cs typeface="Assistant Regular Bold" panose="020B0604020202020204" charset="-79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6600" dirty="0">
              <a:solidFill>
                <a:srgbClr val="4E3524"/>
              </a:solidFill>
              <a:latin typeface="+mj-lt"/>
              <a:ea typeface="Calibri"/>
              <a:cs typeface="Assistant Regular Bold" panose="020B0604020202020204" charset="-79"/>
              <a:sym typeface="Calibri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Assistant Regular Bold" panose="020B0604020202020204" charset="-79"/>
                <a:sym typeface="Calibri"/>
              </a:rPr>
              <a:t>Diversify with local crops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4548307D-47AD-494D-9175-FB47523DD547}"/>
              </a:ext>
            </a:extLst>
          </p:cNvPr>
          <p:cNvSpPr txBox="1"/>
          <p:nvPr/>
        </p:nvSpPr>
        <p:spPr>
          <a:xfrm>
            <a:off x="14632105" y="4752848"/>
            <a:ext cx="3164917" cy="781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6600" b="1" spc="177" dirty="0">
                <a:solidFill>
                  <a:srgbClr val="FFFFFF"/>
                </a:solidFill>
                <a:latin typeface="+mj-lt"/>
              </a:rPr>
              <a:t>Choice 1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39833" y="309224"/>
            <a:ext cx="10827133" cy="8716051"/>
          </a:xfrm>
          <a:prstGeom prst="rect">
            <a:avLst/>
          </a:prstGeom>
        </p:spPr>
      </p:pic>
      <p:pic>
        <p:nvPicPr>
          <p:cNvPr id="7" name="Google Shape;135;p8">
            <a:extLst>
              <a:ext uri="{FF2B5EF4-FFF2-40B4-BE49-F238E27FC236}">
                <a16:creationId xmlns:a16="http://schemas.microsoft.com/office/drawing/2014/main" id="{1D7F646E-28E8-4D86-97E8-4EE4C57AF8F3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84117" y="-114300"/>
            <a:ext cx="14323917" cy="1066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AutoShape 2">
            <a:extLst>
              <a:ext uri="{FF2B5EF4-FFF2-40B4-BE49-F238E27FC236}">
                <a16:creationId xmlns:a16="http://schemas.microsoft.com/office/drawing/2014/main" id="{6679990E-0641-47A8-AA68-E71D4C8A58F7}"/>
              </a:ext>
            </a:extLst>
          </p:cNvPr>
          <p:cNvSpPr/>
          <p:nvPr/>
        </p:nvSpPr>
        <p:spPr>
          <a:xfrm>
            <a:off x="14141126" y="2990135"/>
            <a:ext cx="4146874" cy="4306730"/>
          </a:xfrm>
          <a:prstGeom prst="rect">
            <a:avLst/>
          </a:prstGeom>
          <a:solidFill>
            <a:srgbClr val="84BD00"/>
          </a:solidFill>
        </p:spPr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0EDBF4D2-151E-4354-8F6B-0C45AC14BC1F}"/>
              </a:ext>
            </a:extLst>
          </p:cNvPr>
          <p:cNvSpPr txBox="1"/>
          <p:nvPr/>
        </p:nvSpPr>
        <p:spPr>
          <a:xfrm>
            <a:off x="14630400" y="4039768"/>
            <a:ext cx="3164917" cy="22074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b="1" spc="177" dirty="0">
                <a:solidFill>
                  <a:srgbClr val="FFFFFF"/>
                </a:solidFill>
                <a:latin typeface="+mj-lt"/>
              </a:rPr>
              <a:t>The Global Farmer Experience</a:t>
            </a:r>
          </a:p>
        </p:txBody>
      </p:sp>
    </p:spTree>
    <p:extLst>
      <p:ext uri="{BB962C8B-B14F-4D97-AF65-F5344CB8AC3E}">
        <p14:creationId xmlns:p14="http://schemas.microsoft.com/office/powerpoint/2010/main" val="2716360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B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3642848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06898-AF09-4CE0-B058-9EA6F9C22B7A}"/>
              </a:ext>
            </a:extLst>
          </p:cNvPr>
          <p:cNvSpPr txBox="1"/>
          <p:nvPr/>
        </p:nvSpPr>
        <p:spPr>
          <a:xfrm>
            <a:off x="304800" y="2462391"/>
            <a:ext cx="13030200" cy="61863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Assistant Regular Bold" panose="020B0604020202020204" charset="-79"/>
                <a:sym typeface="Calibri"/>
              </a:rPr>
              <a:t>Water Project</a:t>
            </a: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6600" dirty="0">
              <a:solidFill>
                <a:srgbClr val="4E3524"/>
              </a:solidFill>
              <a:latin typeface="+mj-lt"/>
              <a:ea typeface="Calibri"/>
              <a:cs typeface="Assistant Regular Bold" panose="020B0604020202020204" charset="-79"/>
              <a:sym typeface="Calibri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Assistant Regular Bold" panose="020B0604020202020204" charset="-79"/>
                <a:sym typeface="Calibri"/>
              </a:rPr>
              <a:t>Education and Advocacy</a:t>
            </a: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6600" dirty="0">
              <a:solidFill>
                <a:srgbClr val="4E3524"/>
              </a:solidFill>
              <a:latin typeface="+mj-lt"/>
              <a:ea typeface="Calibri"/>
              <a:cs typeface="Assistant Regular Bold" panose="020B0604020202020204" charset="-79"/>
              <a:sym typeface="Calibri"/>
            </a:endParaRPr>
          </a:p>
          <a:p>
            <a:pPr marL="1371600" marR="0" lvl="0" indent="-1371600" algn="l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6600" dirty="0">
                <a:solidFill>
                  <a:srgbClr val="4E3524"/>
                </a:solidFill>
                <a:latin typeface="+mj-lt"/>
                <a:ea typeface="Calibri"/>
                <a:cs typeface="Assistant Regular Bold" panose="020B0604020202020204" charset="-79"/>
                <a:sym typeface="Calibri"/>
              </a:rPr>
              <a:t>Medical Team and Nutrition Training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9DB1EE14-6987-4C03-A706-8B29612C7367}"/>
              </a:ext>
            </a:extLst>
          </p:cNvPr>
          <p:cNvSpPr txBox="1"/>
          <p:nvPr/>
        </p:nvSpPr>
        <p:spPr>
          <a:xfrm>
            <a:off x="14511778" y="4752848"/>
            <a:ext cx="3395222" cy="781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6600" b="1" spc="177" dirty="0">
                <a:solidFill>
                  <a:srgbClr val="FFFFFF"/>
                </a:solidFill>
                <a:latin typeface="+mj-lt"/>
              </a:rPr>
              <a:t>Choice 2</a:t>
            </a:r>
          </a:p>
        </p:txBody>
      </p:sp>
    </p:spTree>
    <p:extLst>
      <p:ext uri="{BB962C8B-B14F-4D97-AF65-F5344CB8AC3E}">
        <p14:creationId xmlns:p14="http://schemas.microsoft.com/office/powerpoint/2010/main" val="30790581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10044</TotalTime>
  <Words>82</Words>
  <Application>Microsoft Office PowerPoint</Application>
  <PresentationFormat>Custom</PresentationFormat>
  <Paragraphs>34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Rockwell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to Know Growing Hope</dc:title>
  <dc:creator>Alex Morse</dc:creator>
  <cp:lastModifiedBy>Alex Morse</cp:lastModifiedBy>
  <cp:revision>16</cp:revision>
  <dcterms:created xsi:type="dcterms:W3CDTF">2006-08-16T00:00:00Z</dcterms:created>
  <dcterms:modified xsi:type="dcterms:W3CDTF">2021-03-09T19:40:09Z</dcterms:modified>
  <dc:identifier>DAELLeE3G1g</dc:identifier>
</cp:coreProperties>
</file>